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3DE00"/>
    <a:srgbClr val="FF71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ECBE6B-02BD-98D6-CD0F-BD279FFDC8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A631484-D6D8-3C65-02C9-4BD5E9FC5C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6749057-A552-7F86-4248-9758F8D1C0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0CAB6-1F2D-4BB0-A561-1B4E6CD524A0}" type="datetimeFigureOut">
              <a:rPr lang="zh-CN" altLang="en-US" smtClean="0"/>
              <a:t>2023/5/14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2E57957-B0F4-8C00-102A-C331BB61FC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DE6C181-4E1E-E245-8099-D22862A9E7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821EA-A077-4A50-ACD5-892162D273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99503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58A587-8087-5E63-18D0-9A03EE17D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DF3F1E8-2628-0B61-D44E-0A37245FC1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88994F4-5B56-0735-4EA1-AF3D7BCF69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0CAB6-1F2D-4BB0-A561-1B4E6CD524A0}" type="datetimeFigureOut">
              <a:rPr lang="zh-CN" altLang="en-US" smtClean="0"/>
              <a:t>2023/5/14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C85ABDA-EA15-2AF7-4D12-8928E659CF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3463912-0DEE-2C29-31FC-0AF178999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821EA-A077-4A50-ACD5-892162D273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59936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4491CFAD-A693-ACD2-62D2-E025E6A970A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A25057A-186F-9126-CC4D-AF928E5794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94EDC24-1B17-70A2-5532-D50492CA64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0CAB6-1F2D-4BB0-A561-1B4E6CD524A0}" type="datetimeFigureOut">
              <a:rPr lang="zh-CN" altLang="en-US" smtClean="0"/>
              <a:t>2023/5/14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33DC967-AF53-C6E8-FCA1-47C5C5F831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CC76CF6-40B9-8A9B-5F6E-23400B1F68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821EA-A077-4A50-ACD5-892162D273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27416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E310BE-D589-F2DC-1958-40B8F8C72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1389EF2-B945-FE20-B919-3A97E60EB3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F65AFE9-846C-5538-5B27-6E772B80A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0CAB6-1F2D-4BB0-A561-1B4E6CD524A0}" type="datetimeFigureOut">
              <a:rPr lang="zh-CN" altLang="en-US" smtClean="0"/>
              <a:t>2023/5/14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43179B6-4508-92CE-86E4-0B1E1B6342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0BED1A3-0BD9-5862-0A5A-AD846EB112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821EA-A077-4A50-ACD5-892162D273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81690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303ADB-06AE-DCF8-A43B-D6AA825399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FF75BC9-BCEC-9CDB-5ACD-F99240D02B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B4B0AFB-D594-09C4-5D3A-3EB3FFBEDD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0CAB6-1F2D-4BB0-A561-1B4E6CD524A0}" type="datetimeFigureOut">
              <a:rPr lang="zh-CN" altLang="en-US" smtClean="0"/>
              <a:t>2023/5/14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AAC2E53-34E5-EC42-5CFD-268867B5FE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B37FC1F-A4CE-2827-110F-62E739AA5A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821EA-A077-4A50-ACD5-892162D273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13548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C1953B-688B-B773-D881-9FFC4F6268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1582F6E-75CE-E37E-43A6-F9DFF9A275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E2E5876-87E2-6875-456E-4335FB2F70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70FF113-E057-B9B4-FAE9-E7DE9BFB54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0CAB6-1F2D-4BB0-A561-1B4E6CD524A0}" type="datetimeFigureOut">
              <a:rPr lang="zh-CN" altLang="en-US" smtClean="0"/>
              <a:t>2023/5/14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4EB5A35-D713-24E6-D9D5-2910E7EAA2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A79F5A8-CD78-6FA5-C763-7933A9620D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821EA-A077-4A50-ACD5-892162D273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82406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8F0007-26BF-099C-358D-26605596C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7EC7239-2021-D136-EBD5-E95813AF86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42863F9-B197-75ED-4635-F9A9CD4512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3ADA838-0306-5E3C-3802-C120A12CB01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E70B80B-8260-5AEF-CC84-22B733FD49D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2DD23A75-ADB3-5934-9689-054C0CC1B2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0CAB6-1F2D-4BB0-A561-1B4E6CD524A0}" type="datetimeFigureOut">
              <a:rPr lang="zh-CN" altLang="en-US" smtClean="0"/>
              <a:t>2023/5/14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EECA5BCC-B566-A26A-6681-C526FC9430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7E45BC58-D630-AD0A-40B8-436CCF7B06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821EA-A077-4A50-ACD5-892162D273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71916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EBA310-98A8-BBE7-2C7B-43294A7CB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F27EA78-B93E-D904-F1DB-BF402C1AC8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0CAB6-1F2D-4BB0-A561-1B4E6CD524A0}" type="datetimeFigureOut">
              <a:rPr lang="zh-CN" altLang="en-US" smtClean="0"/>
              <a:t>2023/5/14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657A5E7-D1AA-54A9-291D-2981EDB79A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6BB78FE-2BA1-A296-18EB-D12AA89E04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821EA-A077-4A50-ACD5-892162D273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1403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CE787489-1162-0B7F-7188-F16E41A84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0CAB6-1F2D-4BB0-A561-1B4E6CD524A0}" type="datetimeFigureOut">
              <a:rPr lang="zh-CN" altLang="en-US" smtClean="0"/>
              <a:t>2023/5/14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6611AC6-651C-33F8-E77C-AB95E7753D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93161B1-1F9B-A38B-7557-5BA8F9B0B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821EA-A077-4A50-ACD5-892162D273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18426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067CA8-E35F-F859-C2A9-17EBD32035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1B6F130-2BFE-6742-0AB0-06FC46F41E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6AAE7A5-360D-2C2F-F3D2-A63E4E16D4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1495FF6-4257-F08F-2C29-8D79EFD6B4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0CAB6-1F2D-4BB0-A561-1B4E6CD524A0}" type="datetimeFigureOut">
              <a:rPr lang="zh-CN" altLang="en-US" smtClean="0"/>
              <a:t>2023/5/14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AA897FD-EA03-1B45-2271-9947CCBE75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430EEBF-EC8E-121D-FC75-B2448F35C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821EA-A077-4A50-ACD5-892162D273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70351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E80A7D-1CC2-6A42-9A06-3312B8CA68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1528AD6C-529E-54ED-9499-32415D4C1A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C2B30BF-9F92-1ECF-5CA4-1300CF2B45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CE9A23D-2CBD-881C-2653-1A483AF635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0CAB6-1F2D-4BB0-A561-1B4E6CD524A0}" type="datetimeFigureOut">
              <a:rPr lang="zh-CN" altLang="en-US" smtClean="0"/>
              <a:t>2023/5/14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287B5D7-D767-FE28-1428-DBB1FD49E8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72F2C42-5E36-3D9A-99BF-9209600B9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821EA-A077-4A50-ACD5-892162D273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87616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B2E9B22A-22A6-C5B9-333D-D062157791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BB5F973-0CD5-7F64-234E-7FDC2E7452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43ECB53-64C3-DB28-32D1-858C517FDE7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70CAB6-1F2D-4BB0-A561-1B4E6CD524A0}" type="datetimeFigureOut">
              <a:rPr lang="zh-CN" altLang="en-US" smtClean="0"/>
              <a:t>2023/5/14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7D813EB-FABC-3BCE-A0E1-2FC7AD7D3C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6AE3285-1B83-9328-A5C6-91E6084D86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8821EA-A077-4A50-ACD5-892162D273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0768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5" Type="http://schemas.openxmlformats.org/officeDocument/2006/relationships/image" Target="../media/image3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Relationship Id="rId1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7" name="3D 模型 46" descr="SUV">
                <a:extLst>
                  <a:ext uri="{FF2B5EF4-FFF2-40B4-BE49-F238E27FC236}">
                    <a16:creationId xmlns:a16="http://schemas.microsoft.com/office/drawing/2014/main" id="{9BA8C6D1-A4E0-6ADF-9A2F-AC0584C4074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87279305"/>
                  </p:ext>
                </p:extLst>
              </p:nvPr>
            </p:nvGraphicFramePr>
            <p:xfrm>
              <a:off x="3876190" y="1033325"/>
              <a:ext cx="3589046" cy="3722327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589046" cy="3722327"/>
                    </a:xfrm>
                    <a:prstGeom prst="rect">
                      <a:avLst/>
                    </a:prstGeom>
                  </am3d:spPr>
                  <am3d:camera>
                    <am3d:pos x="0" y="0" z="5414099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14898" d="1000000"/>
                    <am3d:preTrans dx="0" dy="-6341075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1902199" ay="-1501273" az="-878486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23649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7" name="3D 模型 46" descr="SUV">
                <a:extLst>
                  <a:ext uri="{FF2B5EF4-FFF2-40B4-BE49-F238E27FC236}">
                    <a16:creationId xmlns:a16="http://schemas.microsoft.com/office/drawing/2014/main" id="{9BA8C6D1-A4E0-6ADF-9A2F-AC0584C4074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76190" y="1033325"/>
                <a:ext cx="3589046" cy="3722327"/>
              </a:xfrm>
              <a:prstGeom prst="rect">
                <a:avLst/>
              </a:prstGeom>
            </p:spPr>
          </p:pic>
        </mc:Fallback>
      </mc:AlternateContent>
      <p:grpSp>
        <p:nvGrpSpPr>
          <p:cNvPr id="55" name="组合 54">
            <a:extLst>
              <a:ext uri="{FF2B5EF4-FFF2-40B4-BE49-F238E27FC236}">
                <a16:creationId xmlns:a16="http://schemas.microsoft.com/office/drawing/2014/main" id="{CD33EFFF-192C-4FD4-8AF7-63C16561D8B7}"/>
              </a:ext>
            </a:extLst>
          </p:cNvPr>
          <p:cNvGrpSpPr/>
          <p:nvPr/>
        </p:nvGrpSpPr>
        <p:grpSpPr>
          <a:xfrm>
            <a:off x="5208511" y="1347709"/>
            <a:ext cx="1833018" cy="1313379"/>
            <a:chOff x="3589409" y="1844158"/>
            <a:chExt cx="1833018" cy="1313379"/>
          </a:xfrm>
        </p:grpSpPr>
        <p:cxnSp>
          <p:nvCxnSpPr>
            <p:cNvPr id="16" name="直接箭头连接符 15">
              <a:extLst>
                <a:ext uri="{FF2B5EF4-FFF2-40B4-BE49-F238E27FC236}">
                  <a16:creationId xmlns:a16="http://schemas.microsoft.com/office/drawing/2014/main" id="{3AD8A49F-F60B-1BD7-84A0-5BF485518D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38638" y="2028825"/>
              <a:ext cx="0" cy="714375"/>
            </a:xfrm>
            <a:prstGeom prst="straightConnector1">
              <a:avLst/>
            </a:prstGeom>
            <a:ln>
              <a:solidFill>
                <a:srgbClr val="FFFF00"/>
              </a:solidFill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8" name="直接箭头连接符 17">
              <a:extLst>
                <a:ext uri="{FF2B5EF4-FFF2-40B4-BE49-F238E27FC236}">
                  <a16:creationId xmlns:a16="http://schemas.microsoft.com/office/drawing/2014/main" id="{351C7A4D-2723-D4ED-B34B-C2B931298FE2}"/>
                </a:ext>
              </a:extLst>
            </p:cNvPr>
            <p:cNvCxnSpPr>
              <a:cxnSpLocks/>
            </p:cNvCxnSpPr>
            <p:nvPr/>
          </p:nvCxnSpPr>
          <p:spPr>
            <a:xfrm>
              <a:off x="4338638" y="2743200"/>
              <a:ext cx="711669" cy="0"/>
            </a:xfrm>
            <a:prstGeom prst="straightConnector1">
              <a:avLst/>
            </a:prstGeom>
            <a:ln>
              <a:solidFill>
                <a:srgbClr val="FFFF00"/>
              </a:solidFill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直接箭头连接符 19">
              <a:extLst>
                <a:ext uri="{FF2B5EF4-FFF2-40B4-BE49-F238E27FC236}">
                  <a16:creationId xmlns:a16="http://schemas.microsoft.com/office/drawing/2014/main" id="{78D09E1D-EB9E-66B1-8BDF-E5BAE05A1654}"/>
                </a:ext>
              </a:extLst>
            </p:cNvPr>
            <p:cNvCxnSpPr/>
            <p:nvPr/>
          </p:nvCxnSpPr>
          <p:spPr>
            <a:xfrm flipH="1">
              <a:off x="3938588" y="2743200"/>
              <a:ext cx="400050" cy="414337"/>
            </a:xfrm>
            <a:prstGeom prst="straightConnector1">
              <a:avLst/>
            </a:prstGeom>
            <a:ln>
              <a:solidFill>
                <a:srgbClr val="FFFF00"/>
              </a:solidFill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文本框 20">
                  <a:extLst>
                    <a:ext uri="{FF2B5EF4-FFF2-40B4-BE49-F238E27FC236}">
                      <a16:creationId xmlns:a16="http://schemas.microsoft.com/office/drawing/2014/main" id="{3A67D9D0-19CB-5377-ED4C-93FD629516EC}"/>
                    </a:ext>
                  </a:extLst>
                </p:cNvPr>
                <p:cNvSpPr txBox="1"/>
                <p:nvPr/>
              </p:nvSpPr>
              <p:spPr>
                <a:xfrm>
                  <a:off x="4338637" y="1844158"/>
                  <a:ext cx="71166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𝑣𝑒𝑙𝑜</m:t>
                            </m:r>
                          </m:sub>
                        </m:sSub>
                      </m:oMath>
                    </m:oMathPara>
                  </a14:m>
                  <a:endParaRPr lang="en-US" altLang="zh-CN" b="0" dirty="0">
                    <a:solidFill>
                      <a:srgbClr val="FFFF00"/>
                    </a:solidFill>
                  </a:endParaRPr>
                </a:p>
              </p:txBody>
            </p:sp>
          </mc:Choice>
          <mc:Fallback xmlns="">
            <p:sp>
              <p:nvSpPr>
                <p:cNvPr id="21" name="文本框 20">
                  <a:extLst>
                    <a:ext uri="{FF2B5EF4-FFF2-40B4-BE49-F238E27FC236}">
                      <a16:creationId xmlns:a16="http://schemas.microsoft.com/office/drawing/2014/main" id="{3A67D9D0-19CB-5377-ED4C-93FD629516E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38637" y="1844158"/>
                  <a:ext cx="711669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文本框 27">
                  <a:extLst>
                    <a:ext uri="{FF2B5EF4-FFF2-40B4-BE49-F238E27FC236}">
                      <a16:creationId xmlns:a16="http://schemas.microsoft.com/office/drawing/2014/main" id="{90B58D0B-CBD4-8996-9338-A900F94939BA}"/>
                    </a:ext>
                  </a:extLst>
                </p:cNvPr>
                <p:cNvSpPr txBox="1"/>
                <p:nvPr/>
              </p:nvSpPr>
              <p:spPr>
                <a:xfrm>
                  <a:off x="4694471" y="2328864"/>
                  <a:ext cx="72795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𝑣𝑒𝑙𝑜</m:t>
                            </m:r>
                          </m:sub>
                        </m:sSub>
                      </m:oMath>
                    </m:oMathPara>
                  </a14:m>
                  <a:endParaRPr lang="en-US" altLang="zh-CN" b="0" dirty="0">
                    <a:solidFill>
                      <a:srgbClr val="FFFF00"/>
                    </a:solidFill>
                  </a:endParaRPr>
                </a:p>
              </p:txBody>
            </p:sp>
          </mc:Choice>
          <mc:Fallback xmlns="">
            <p:sp>
              <p:nvSpPr>
                <p:cNvPr id="28" name="文本框 27">
                  <a:extLst>
                    <a:ext uri="{FF2B5EF4-FFF2-40B4-BE49-F238E27FC236}">
                      <a16:creationId xmlns:a16="http://schemas.microsoft.com/office/drawing/2014/main" id="{90B58D0B-CBD4-8996-9338-A900F94939B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94471" y="2328864"/>
                  <a:ext cx="727956" cy="369332"/>
                </a:xfrm>
                <a:prstGeom prst="rect">
                  <a:avLst/>
                </a:prstGeom>
                <a:blipFill>
                  <a:blip r:embed="rId5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文本框 28">
                  <a:extLst>
                    <a:ext uri="{FF2B5EF4-FFF2-40B4-BE49-F238E27FC236}">
                      <a16:creationId xmlns:a16="http://schemas.microsoft.com/office/drawing/2014/main" id="{60AB5A3B-1844-5E47-1277-19A507F7AC8A}"/>
                    </a:ext>
                  </a:extLst>
                </p:cNvPr>
                <p:cNvSpPr txBox="1"/>
                <p:nvPr/>
              </p:nvSpPr>
              <p:spPr>
                <a:xfrm>
                  <a:off x="3589409" y="2737589"/>
                  <a:ext cx="72628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𝑣𝑒𝑙𝑜</m:t>
                            </m:r>
                          </m:sub>
                        </m:sSub>
                      </m:oMath>
                    </m:oMathPara>
                  </a14:m>
                  <a:endParaRPr lang="en-US" altLang="zh-CN" b="0" dirty="0">
                    <a:solidFill>
                      <a:srgbClr val="FFFF00"/>
                    </a:solidFill>
                  </a:endParaRPr>
                </a:p>
              </p:txBody>
            </p:sp>
          </mc:Choice>
          <mc:Fallback xmlns="">
            <p:sp>
              <p:nvSpPr>
                <p:cNvPr id="29" name="文本框 28">
                  <a:extLst>
                    <a:ext uri="{FF2B5EF4-FFF2-40B4-BE49-F238E27FC236}">
                      <a16:creationId xmlns:a16="http://schemas.microsoft.com/office/drawing/2014/main" id="{60AB5A3B-1844-5E47-1277-19A507F7AC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89409" y="2737589"/>
                  <a:ext cx="726288" cy="369332"/>
                </a:xfrm>
                <a:prstGeom prst="rect">
                  <a:avLst/>
                </a:prstGeom>
                <a:blipFill>
                  <a:blip r:embed="rId6"/>
                  <a:stretch>
                    <a:fillRect b="-1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20DDE1DC-3596-4E99-8141-9D48DEBBB9DF}"/>
              </a:ext>
            </a:extLst>
          </p:cNvPr>
          <p:cNvGrpSpPr/>
          <p:nvPr/>
        </p:nvGrpSpPr>
        <p:grpSpPr>
          <a:xfrm>
            <a:off x="4333657" y="1881149"/>
            <a:ext cx="1695584" cy="1198006"/>
            <a:chOff x="5821639" y="1783319"/>
            <a:chExt cx="1695584" cy="1198006"/>
          </a:xfrm>
        </p:grpSpPr>
        <p:cxnSp>
          <p:nvCxnSpPr>
            <p:cNvPr id="38" name="直接箭头连接符 37">
              <a:extLst>
                <a:ext uri="{FF2B5EF4-FFF2-40B4-BE49-F238E27FC236}">
                  <a16:creationId xmlns:a16="http://schemas.microsoft.com/office/drawing/2014/main" id="{B1F6E82A-47C8-58FC-4F5A-0885CFC822F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00167" y="2159556"/>
              <a:ext cx="1" cy="72390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9" name="直接箭头连接符 38">
              <a:extLst>
                <a:ext uri="{FF2B5EF4-FFF2-40B4-BE49-F238E27FC236}">
                  <a16:creationId xmlns:a16="http://schemas.microsoft.com/office/drawing/2014/main" id="{EDA4C53A-A6DF-F543-5FA3-F8345F332E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85793" y="2159556"/>
              <a:ext cx="714375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0" name="直接箭头连接符 39">
              <a:extLst>
                <a:ext uri="{FF2B5EF4-FFF2-40B4-BE49-F238E27FC236}">
                  <a16:creationId xmlns:a16="http://schemas.microsoft.com/office/drawing/2014/main" id="{D24A7BBA-B1DF-313B-ACF8-D2C2E34AEECB}"/>
                </a:ext>
              </a:extLst>
            </p:cNvPr>
            <p:cNvCxnSpPr/>
            <p:nvPr/>
          </p:nvCxnSpPr>
          <p:spPr>
            <a:xfrm flipH="1">
              <a:off x="6400118" y="2159556"/>
              <a:ext cx="400050" cy="414337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文本框 40">
                  <a:extLst>
                    <a:ext uri="{FF2B5EF4-FFF2-40B4-BE49-F238E27FC236}">
                      <a16:creationId xmlns:a16="http://schemas.microsoft.com/office/drawing/2014/main" id="{4D43D950-08BD-8A57-33C2-D9C441B0C92F}"/>
                    </a:ext>
                  </a:extLst>
                </p:cNvPr>
                <p:cNvSpPr txBox="1"/>
                <p:nvPr/>
              </p:nvSpPr>
              <p:spPr>
                <a:xfrm>
                  <a:off x="5821639" y="2268025"/>
                  <a:ext cx="71404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𝑐𝑎𝑚</m:t>
                            </m:r>
                          </m:sub>
                        </m:sSub>
                      </m:oMath>
                    </m:oMathPara>
                  </a14:m>
                  <a:endParaRPr lang="en-US" altLang="zh-CN" b="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41" name="文本框 40">
                  <a:extLst>
                    <a:ext uri="{FF2B5EF4-FFF2-40B4-BE49-F238E27FC236}">
                      <a16:creationId xmlns:a16="http://schemas.microsoft.com/office/drawing/2014/main" id="{4D43D950-08BD-8A57-33C2-D9C441B0C92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21639" y="2268025"/>
                  <a:ext cx="714042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文本框 41">
                  <a:extLst>
                    <a:ext uri="{FF2B5EF4-FFF2-40B4-BE49-F238E27FC236}">
                      <a16:creationId xmlns:a16="http://schemas.microsoft.com/office/drawing/2014/main" id="{65B1C48E-613F-515D-0959-87984F05B4D8}"/>
                    </a:ext>
                  </a:extLst>
                </p:cNvPr>
                <p:cNvSpPr txBox="1"/>
                <p:nvPr/>
              </p:nvSpPr>
              <p:spPr>
                <a:xfrm>
                  <a:off x="6800167" y="2611993"/>
                  <a:ext cx="71705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𝑐𝑎𝑚</m:t>
                            </m:r>
                          </m:sub>
                        </m:sSub>
                      </m:oMath>
                    </m:oMathPara>
                  </a14:m>
                  <a:endParaRPr lang="en-US" altLang="zh-CN" b="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42" name="文本框 41">
                  <a:extLst>
                    <a:ext uri="{FF2B5EF4-FFF2-40B4-BE49-F238E27FC236}">
                      <a16:creationId xmlns:a16="http://schemas.microsoft.com/office/drawing/2014/main" id="{65B1C48E-613F-515D-0959-87984F05B4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00167" y="2611993"/>
                  <a:ext cx="717056" cy="369332"/>
                </a:xfrm>
                <a:prstGeom prst="rect">
                  <a:avLst/>
                </a:prstGeom>
                <a:blipFill>
                  <a:blip r:embed="rId8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文本框 42">
                  <a:extLst>
                    <a:ext uri="{FF2B5EF4-FFF2-40B4-BE49-F238E27FC236}">
                      <a16:creationId xmlns:a16="http://schemas.microsoft.com/office/drawing/2014/main" id="{CB2230D5-D4E6-E133-D74A-B4224ACB6923}"/>
                    </a:ext>
                  </a:extLst>
                </p:cNvPr>
                <p:cNvSpPr txBox="1"/>
                <p:nvPr/>
              </p:nvSpPr>
              <p:spPr>
                <a:xfrm>
                  <a:off x="5829961" y="1783319"/>
                  <a:ext cx="72866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𝑐𝑎𝑚</m:t>
                            </m:r>
                          </m:sub>
                        </m:sSub>
                      </m:oMath>
                    </m:oMathPara>
                  </a14:m>
                  <a:endParaRPr lang="en-US" altLang="zh-CN" b="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43" name="文本框 42">
                  <a:extLst>
                    <a:ext uri="{FF2B5EF4-FFF2-40B4-BE49-F238E27FC236}">
                      <a16:creationId xmlns:a16="http://schemas.microsoft.com/office/drawing/2014/main" id="{CB2230D5-D4E6-E133-D74A-B4224ACB692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29961" y="1783319"/>
                  <a:ext cx="728661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CAEF0211-8384-4795-8394-539AD5FCCF9D}"/>
              </a:ext>
            </a:extLst>
          </p:cNvPr>
          <p:cNvSpPr txBox="1"/>
          <p:nvPr/>
        </p:nvSpPr>
        <p:spPr>
          <a:xfrm>
            <a:off x="4055321" y="1450150"/>
            <a:ext cx="15023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rgbClr val="FF0000"/>
                </a:solidFill>
                <a:latin typeface="Times New Roman" panose="02020603050405020304" pitchFamily="18" charset="0"/>
              </a:rPr>
              <a:t>Point Gray Flea 2</a:t>
            </a:r>
          </a:p>
          <a:p>
            <a:r>
              <a:rPr lang="en-US" altLang="zh-CN" sz="1400" dirty="0">
                <a:solidFill>
                  <a:srgbClr val="FF0000"/>
                </a:solidFill>
                <a:latin typeface="Times New Roman" panose="02020603050405020304" pitchFamily="18" charset="0"/>
              </a:rPr>
              <a:t>Video Cameras</a:t>
            </a:r>
            <a:endParaRPr lang="zh-CN" altLang="en-US" sz="1400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F922673-AEC5-A598-0D1B-9171E3F053E1}"/>
              </a:ext>
            </a:extLst>
          </p:cNvPr>
          <p:cNvSpPr txBox="1"/>
          <p:nvPr/>
        </p:nvSpPr>
        <p:spPr>
          <a:xfrm>
            <a:off x="5724384" y="2416350"/>
            <a:ext cx="15023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err="1">
                <a:solidFill>
                  <a:srgbClr val="FFFF00"/>
                </a:solidFill>
                <a:latin typeface="Times New Roman" panose="02020603050405020304" pitchFamily="18" charset="0"/>
              </a:rPr>
              <a:t>Velodyne</a:t>
            </a:r>
            <a:r>
              <a:rPr lang="en-US" altLang="zh-CN" sz="1400" dirty="0">
                <a:solidFill>
                  <a:srgbClr val="FFFF00"/>
                </a:solidFill>
                <a:latin typeface="Times New Roman" panose="02020603050405020304" pitchFamily="18" charset="0"/>
              </a:rPr>
              <a:t> HDL-64E </a:t>
            </a:r>
            <a:r>
              <a:rPr lang="en-US" altLang="zh-CN" sz="1400" dirty="0" err="1">
                <a:solidFill>
                  <a:srgbClr val="FFFF00"/>
                </a:solidFill>
                <a:latin typeface="Times New Roman" panose="02020603050405020304" pitchFamily="18" charset="0"/>
              </a:rPr>
              <a:t>Laserscanner</a:t>
            </a:r>
            <a:endParaRPr lang="zh-CN" altLang="en-US" sz="1400" dirty="0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6091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模型 4" descr="SUV">
                <a:extLst>
                  <a:ext uri="{FF2B5EF4-FFF2-40B4-BE49-F238E27FC236}">
                    <a16:creationId xmlns:a16="http://schemas.microsoft.com/office/drawing/2014/main" id="{F597F396-684A-9647-E288-99166C4B50D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55427188"/>
                  </p:ext>
                </p:extLst>
              </p:nvPr>
            </p:nvGraphicFramePr>
            <p:xfrm>
              <a:off x="212086" y="543494"/>
              <a:ext cx="11433543" cy="5531132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1433543" cy="5531132"/>
                    </a:xfrm>
                    <a:prstGeom prst="rect">
                      <a:avLst/>
                    </a:prstGeom>
                  </am3d:spPr>
                  <am3d:camera>
                    <am3d:pos x="0" y="0" z="5414099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14898" d="1000000"/>
                    <am3d:preTrans dx="0" dy="-6341075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5395931" ay="-187451" az="-5324907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442282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模型 4" descr="SUV">
                <a:extLst>
                  <a:ext uri="{FF2B5EF4-FFF2-40B4-BE49-F238E27FC236}">
                    <a16:creationId xmlns:a16="http://schemas.microsoft.com/office/drawing/2014/main" id="{F597F396-684A-9647-E288-99166C4B50D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2086" y="543494"/>
                <a:ext cx="11433543" cy="5531132"/>
              </a:xfrm>
              <a:prstGeom prst="rect">
                <a:avLst/>
              </a:prstGeom>
            </p:spPr>
          </p:pic>
        </mc:Fallback>
      </mc:AlternateContent>
      <p:sp>
        <p:nvSpPr>
          <p:cNvPr id="6" name="等腰三角形 5">
            <a:extLst>
              <a:ext uri="{FF2B5EF4-FFF2-40B4-BE49-F238E27FC236}">
                <a16:creationId xmlns:a16="http://schemas.microsoft.com/office/drawing/2014/main" id="{64E37DAE-1752-A8C8-0586-9247ED6F21DC}"/>
              </a:ext>
            </a:extLst>
          </p:cNvPr>
          <p:cNvSpPr/>
          <p:nvPr/>
        </p:nvSpPr>
        <p:spPr>
          <a:xfrm rot="5400000">
            <a:off x="5562919" y="1422957"/>
            <a:ext cx="423643" cy="1302452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等腰三角形 6">
            <a:extLst>
              <a:ext uri="{FF2B5EF4-FFF2-40B4-BE49-F238E27FC236}">
                <a16:creationId xmlns:a16="http://schemas.microsoft.com/office/drawing/2014/main" id="{33A14083-0A34-F6E2-A67C-AC4EDE46F149}"/>
              </a:ext>
            </a:extLst>
          </p:cNvPr>
          <p:cNvSpPr/>
          <p:nvPr/>
        </p:nvSpPr>
        <p:spPr>
          <a:xfrm rot="5400000">
            <a:off x="5562919" y="1961251"/>
            <a:ext cx="423643" cy="1302452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8" name="等腰三角形 7">
            <a:extLst>
              <a:ext uri="{FF2B5EF4-FFF2-40B4-BE49-F238E27FC236}">
                <a16:creationId xmlns:a16="http://schemas.microsoft.com/office/drawing/2014/main" id="{F0554F4A-F667-FE7B-789E-343CB2FEB1F2}"/>
              </a:ext>
            </a:extLst>
          </p:cNvPr>
          <p:cNvSpPr/>
          <p:nvPr/>
        </p:nvSpPr>
        <p:spPr>
          <a:xfrm rot="5400000">
            <a:off x="5562919" y="3053215"/>
            <a:ext cx="423643" cy="1302452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等腰三角形 8">
            <a:extLst>
              <a:ext uri="{FF2B5EF4-FFF2-40B4-BE49-F238E27FC236}">
                <a16:creationId xmlns:a16="http://schemas.microsoft.com/office/drawing/2014/main" id="{69ECE63B-EC59-DF62-4DA9-17A70AC75C48}"/>
              </a:ext>
            </a:extLst>
          </p:cNvPr>
          <p:cNvSpPr/>
          <p:nvPr/>
        </p:nvSpPr>
        <p:spPr>
          <a:xfrm rot="5400000">
            <a:off x="5562919" y="3591509"/>
            <a:ext cx="423643" cy="1302452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62EDC3A-AF27-A441-1621-30F4211286D9}"/>
              </a:ext>
            </a:extLst>
          </p:cNvPr>
          <p:cNvSpPr txBox="1"/>
          <p:nvPr/>
        </p:nvSpPr>
        <p:spPr>
          <a:xfrm>
            <a:off x="3204594" y="1824340"/>
            <a:ext cx="18436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accent1"/>
                </a:solidFill>
              </a:rPr>
              <a:t>Cam 1 (grey)</a:t>
            </a:r>
            <a:endParaRPr lang="zh-CN" altLang="en-US" sz="2400" b="1" dirty="0">
              <a:solidFill>
                <a:schemeClr val="accent1"/>
              </a:solidFill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D6842AD0-3C9C-934A-1B98-30C16F9FCF55}"/>
              </a:ext>
            </a:extLst>
          </p:cNvPr>
          <p:cNvSpPr txBox="1"/>
          <p:nvPr/>
        </p:nvSpPr>
        <p:spPr>
          <a:xfrm>
            <a:off x="3204594" y="3986734"/>
            <a:ext cx="18436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accent1"/>
                </a:solidFill>
              </a:rPr>
              <a:t>Cam 2 (grey)</a:t>
            </a:r>
            <a:endParaRPr lang="zh-CN" altLang="en-US" sz="2400" b="1" dirty="0">
              <a:solidFill>
                <a:schemeClr val="accent1"/>
              </a:solidFill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E0F066DF-C150-0A4C-42CF-84DA1EA8C522}"/>
              </a:ext>
            </a:extLst>
          </p:cNvPr>
          <p:cNvSpPr txBox="1"/>
          <p:nvPr/>
        </p:nvSpPr>
        <p:spPr>
          <a:xfrm>
            <a:off x="3204593" y="3519749"/>
            <a:ext cx="18436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FF0000"/>
                </a:solidFill>
              </a:rPr>
              <a:t>Cam 0 (grey)</a:t>
            </a:r>
            <a:endParaRPr lang="zh-CN" altLang="en-US" sz="2400" b="1" dirty="0">
              <a:solidFill>
                <a:srgbClr val="FF0000"/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56F58B0-B7EC-F596-DAD3-768579F7AE06}"/>
              </a:ext>
            </a:extLst>
          </p:cNvPr>
          <p:cNvSpPr txBox="1"/>
          <p:nvPr/>
        </p:nvSpPr>
        <p:spPr>
          <a:xfrm>
            <a:off x="3204593" y="2381644"/>
            <a:ext cx="18436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FF0000"/>
                </a:solidFill>
              </a:rPr>
              <a:t>Cam 3 (grey)</a:t>
            </a:r>
            <a:endParaRPr lang="zh-CN" altLang="en-US" sz="2400" b="1" dirty="0">
              <a:solidFill>
                <a:srgbClr val="FF0000"/>
              </a:solidFill>
            </a:endParaRPr>
          </a:p>
        </p:txBody>
      </p:sp>
      <p:grpSp>
        <p:nvGrpSpPr>
          <p:cNvPr id="59" name="组合 58">
            <a:extLst>
              <a:ext uri="{FF2B5EF4-FFF2-40B4-BE49-F238E27FC236}">
                <a16:creationId xmlns:a16="http://schemas.microsoft.com/office/drawing/2014/main" id="{12524DF2-7B87-BC66-D501-112F6265344F}"/>
              </a:ext>
            </a:extLst>
          </p:cNvPr>
          <p:cNvGrpSpPr/>
          <p:nvPr/>
        </p:nvGrpSpPr>
        <p:grpSpPr>
          <a:xfrm>
            <a:off x="7350873" y="3300603"/>
            <a:ext cx="1207544" cy="1188331"/>
            <a:chOff x="6920051" y="3100570"/>
            <a:chExt cx="1207544" cy="1188331"/>
          </a:xfrm>
        </p:grpSpPr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54241A2B-89D4-EDE2-AC6C-C493B9796DA8}"/>
                </a:ext>
              </a:extLst>
            </p:cNvPr>
            <p:cNvSpPr txBox="1"/>
            <p:nvPr/>
          </p:nvSpPr>
          <p:spPr>
            <a:xfrm>
              <a:off x="6920051" y="3191741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X</a:t>
              </a:r>
              <a:endParaRPr lang="zh-CN" altLang="en-US" dirty="0"/>
            </a:p>
          </p:txBody>
        </p:sp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F76890D1-577C-B70B-2D2A-78EFED39BEEA}"/>
                </a:ext>
              </a:extLst>
            </p:cNvPr>
            <p:cNvGrpSpPr/>
            <p:nvPr/>
          </p:nvGrpSpPr>
          <p:grpSpPr>
            <a:xfrm>
              <a:off x="7237040" y="3100570"/>
              <a:ext cx="890555" cy="880844"/>
              <a:chOff x="7231310" y="2734811"/>
              <a:chExt cx="890555" cy="880844"/>
            </a:xfrm>
          </p:grpSpPr>
          <p:sp>
            <p:nvSpPr>
              <p:cNvPr id="14" name="椭圆 13">
                <a:extLst>
                  <a:ext uri="{FF2B5EF4-FFF2-40B4-BE49-F238E27FC236}">
                    <a16:creationId xmlns:a16="http://schemas.microsoft.com/office/drawing/2014/main" id="{DF981F84-4A19-4D87-9ACE-7658EF9DB10B}"/>
                  </a:ext>
                </a:extLst>
              </p:cNvPr>
              <p:cNvSpPr/>
              <p:nvPr/>
            </p:nvSpPr>
            <p:spPr>
              <a:xfrm>
                <a:off x="7231310" y="2734811"/>
                <a:ext cx="890555" cy="880844"/>
              </a:xfrm>
              <a:prstGeom prst="ellipse">
                <a:avLst/>
              </a:prstGeom>
              <a:solidFill>
                <a:srgbClr val="FF7171"/>
              </a:solidFill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5" name="椭圆 14">
                <a:extLst>
                  <a:ext uri="{FF2B5EF4-FFF2-40B4-BE49-F238E27FC236}">
                    <a16:creationId xmlns:a16="http://schemas.microsoft.com/office/drawing/2014/main" id="{7593D679-8BD0-F6FC-F70C-49E82B9760BA}"/>
                  </a:ext>
                </a:extLst>
              </p:cNvPr>
              <p:cNvSpPr/>
              <p:nvPr/>
            </p:nvSpPr>
            <p:spPr>
              <a:xfrm>
                <a:off x="7592809" y="3083992"/>
                <a:ext cx="167556" cy="182482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椭圆 15">
                <a:extLst>
                  <a:ext uri="{FF2B5EF4-FFF2-40B4-BE49-F238E27FC236}">
                    <a16:creationId xmlns:a16="http://schemas.microsoft.com/office/drawing/2014/main" id="{3458B584-38F7-4A87-AA6A-F9EE6C6D8803}"/>
                  </a:ext>
                </a:extLst>
              </p:cNvPr>
              <p:cNvSpPr/>
              <p:nvPr/>
            </p:nvSpPr>
            <p:spPr>
              <a:xfrm>
                <a:off x="7653727" y="3152373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80B5F808-DC58-9A9F-44CC-EF038B91AD7F}"/>
                </a:ext>
              </a:extLst>
            </p:cNvPr>
            <p:cNvSpPr txBox="1"/>
            <p:nvPr/>
          </p:nvSpPr>
          <p:spPr>
            <a:xfrm>
              <a:off x="7726544" y="3919569"/>
              <a:ext cx="3018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Y</a:t>
              </a:r>
              <a:endParaRPr lang="zh-CN" altLang="en-US" dirty="0"/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74B6CB2B-C98C-D8EC-462B-2AEA47F3BC4C}"/>
                </a:ext>
              </a:extLst>
            </p:cNvPr>
            <p:cNvSpPr txBox="1"/>
            <p:nvPr/>
          </p:nvSpPr>
          <p:spPr>
            <a:xfrm>
              <a:off x="7766094" y="3270876"/>
              <a:ext cx="3257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Z</a:t>
              </a:r>
              <a:endParaRPr lang="zh-CN" altLang="en-US" dirty="0"/>
            </a:p>
          </p:txBody>
        </p:sp>
      </p:grp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95AC9EAF-ECB6-F8DC-2D33-414FC4BF36BE}"/>
              </a:ext>
            </a:extLst>
          </p:cNvPr>
          <p:cNvGrpSpPr/>
          <p:nvPr/>
        </p:nvGrpSpPr>
        <p:grpSpPr>
          <a:xfrm>
            <a:off x="4863726" y="3034669"/>
            <a:ext cx="818633" cy="786692"/>
            <a:chOff x="7928959" y="2868400"/>
            <a:chExt cx="818633" cy="786692"/>
          </a:xfrm>
        </p:grpSpPr>
        <p:sp>
          <p:nvSpPr>
            <p:cNvPr id="38" name="椭圆 37">
              <a:extLst>
                <a:ext uri="{FF2B5EF4-FFF2-40B4-BE49-F238E27FC236}">
                  <a16:creationId xmlns:a16="http://schemas.microsoft.com/office/drawing/2014/main" id="{E23C537B-F0C8-4F06-617C-5C696D514370}"/>
                </a:ext>
              </a:extLst>
            </p:cNvPr>
            <p:cNvSpPr/>
            <p:nvPr/>
          </p:nvSpPr>
          <p:spPr>
            <a:xfrm>
              <a:off x="8580036" y="3472610"/>
              <a:ext cx="167556" cy="18248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42" name="组合 41">
              <a:extLst>
                <a:ext uri="{FF2B5EF4-FFF2-40B4-BE49-F238E27FC236}">
                  <a16:creationId xmlns:a16="http://schemas.microsoft.com/office/drawing/2014/main" id="{371C9983-5532-357A-9E53-1EDCDFCBA97C}"/>
                </a:ext>
              </a:extLst>
            </p:cNvPr>
            <p:cNvGrpSpPr/>
            <p:nvPr/>
          </p:nvGrpSpPr>
          <p:grpSpPr>
            <a:xfrm>
              <a:off x="7928959" y="2868400"/>
              <a:ext cx="725257" cy="695450"/>
              <a:chOff x="8443310" y="1943236"/>
              <a:chExt cx="725257" cy="695450"/>
            </a:xfrm>
          </p:grpSpPr>
          <p:cxnSp>
            <p:nvCxnSpPr>
              <p:cNvPr id="34" name="直接箭头连接符 33">
                <a:extLst>
                  <a:ext uri="{FF2B5EF4-FFF2-40B4-BE49-F238E27FC236}">
                    <a16:creationId xmlns:a16="http://schemas.microsoft.com/office/drawing/2014/main" id="{552E9E86-F66C-3377-EFBB-01ED2547DD5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443310" y="2638686"/>
                <a:ext cx="72525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" name="直接箭头连接符 34">
                <a:extLst>
                  <a:ext uri="{FF2B5EF4-FFF2-40B4-BE49-F238E27FC236}">
                    <a16:creationId xmlns:a16="http://schemas.microsoft.com/office/drawing/2014/main" id="{14D80FC4-7718-B33D-ADE7-403CDA987CD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168567" y="1943236"/>
                <a:ext cx="0" cy="69545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46" name="直接连接符 45">
            <a:extLst>
              <a:ext uri="{FF2B5EF4-FFF2-40B4-BE49-F238E27FC236}">
                <a16:creationId xmlns:a16="http://schemas.microsoft.com/office/drawing/2014/main" id="{CAC1AFE5-51C0-F3BB-F4DB-90766FE2DCE9}"/>
              </a:ext>
            </a:extLst>
          </p:cNvPr>
          <p:cNvCxnSpPr>
            <a:stCxn id="38" idx="1"/>
            <a:endCxn id="38" idx="5"/>
          </p:cNvCxnSpPr>
          <p:nvPr/>
        </p:nvCxnSpPr>
        <p:spPr>
          <a:xfrm>
            <a:off x="5539341" y="3665603"/>
            <a:ext cx="118480" cy="12903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8" name="直接连接符 47">
            <a:extLst>
              <a:ext uri="{FF2B5EF4-FFF2-40B4-BE49-F238E27FC236}">
                <a16:creationId xmlns:a16="http://schemas.microsoft.com/office/drawing/2014/main" id="{591228D1-0B32-6105-713B-7DA21DB0D4C5}"/>
              </a:ext>
            </a:extLst>
          </p:cNvPr>
          <p:cNvCxnSpPr>
            <a:stCxn id="38" idx="3"/>
            <a:endCxn id="38" idx="7"/>
          </p:cNvCxnSpPr>
          <p:nvPr/>
        </p:nvCxnSpPr>
        <p:spPr>
          <a:xfrm flipV="1">
            <a:off x="5539341" y="3665603"/>
            <a:ext cx="118480" cy="12903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9" name="文本框 48">
            <a:extLst>
              <a:ext uri="{FF2B5EF4-FFF2-40B4-BE49-F238E27FC236}">
                <a16:creationId xmlns:a16="http://schemas.microsoft.com/office/drawing/2014/main" id="{060607C5-534D-5FF5-1B1C-2D4EEB186F1E}"/>
              </a:ext>
            </a:extLst>
          </p:cNvPr>
          <p:cNvSpPr txBox="1"/>
          <p:nvPr/>
        </p:nvSpPr>
        <p:spPr>
          <a:xfrm>
            <a:off x="5670223" y="2824299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X</a:t>
            </a:r>
            <a:endParaRPr lang="zh-CN" altLang="en-US" dirty="0"/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E11CAD58-D4FF-C443-2CFF-DA5F7D4AD8F9}"/>
              </a:ext>
            </a:extLst>
          </p:cNvPr>
          <p:cNvSpPr txBox="1"/>
          <p:nvPr/>
        </p:nvSpPr>
        <p:spPr>
          <a:xfrm>
            <a:off x="5719129" y="3559625"/>
            <a:ext cx="301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Y</a:t>
            </a:r>
            <a:endParaRPr lang="zh-CN" altLang="en-US" dirty="0"/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057611C4-778D-5E0A-03D1-9264BD7C99E5}"/>
              </a:ext>
            </a:extLst>
          </p:cNvPr>
          <p:cNvSpPr txBox="1"/>
          <p:nvPr/>
        </p:nvSpPr>
        <p:spPr>
          <a:xfrm>
            <a:off x="4710632" y="3309060"/>
            <a:ext cx="32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Z</a:t>
            </a:r>
            <a:endParaRPr lang="zh-CN" altLang="en-US" dirty="0"/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A423D1F7-6A8E-0000-31F2-5703784BEFBE}"/>
              </a:ext>
            </a:extLst>
          </p:cNvPr>
          <p:cNvSpPr txBox="1"/>
          <p:nvPr/>
        </p:nvSpPr>
        <p:spPr>
          <a:xfrm>
            <a:off x="8090279" y="2701383"/>
            <a:ext cx="18436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err="1">
                <a:solidFill>
                  <a:srgbClr val="FF0000"/>
                </a:solidFill>
              </a:rPr>
              <a:t>Velodyne</a:t>
            </a:r>
            <a:endParaRPr lang="zh-CN" altLang="en-US" sz="2400" b="1" dirty="0">
              <a:solidFill>
                <a:srgbClr val="FF0000"/>
              </a:solidFill>
            </a:endParaRP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010878AF-BF55-AC39-F40F-B63909ABD969}"/>
              </a:ext>
            </a:extLst>
          </p:cNvPr>
          <p:cNvSpPr txBox="1"/>
          <p:nvPr/>
        </p:nvSpPr>
        <p:spPr>
          <a:xfrm>
            <a:off x="6015846" y="2558295"/>
            <a:ext cx="18436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FF0000"/>
                </a:solidFill>
              </a:rPr>
              <a:t>Camera </a:t>
            </a:r>
          </a:p>
          <a:p>
            <a:r>
              <a:rPr lang="en-US" altLang="zh-CN" sz="2400" b="1" dirty="0">
                <a:solidFill>
                  <a:srgbClr val="FF0000"/>
                </a:solidFill>
              </a:rPr>
              <a:t>&amp; </a:t>
            </a:r>
            <a:r>
              <a:rPr lang="en-US" altLang="zh-CN" sz="2400" b="1" dirty="0" err="1">
                <a:solidFill>
                  <a:srgbClr val="FF0000"/>
                </a:solidFill>
              </a:rPr>
              <a:t>RectCam</a:t>
            </a:r>
            <a:endParaRPr lang="en-US" altLang="zh-CN" sz="2400" b="1" dirty="0">
              <a:solidFill>
                <a:srgbClr val="FF0000"/>
              </a:solidFill>
            </a:endParaRPr>
          </a:p>
          <a:p>
            <a:r>
              <a:rPr lang="en-US" altLang="zh-CN" sz="2400" b="1" dirty="0">
                <a:solidFill>
                  <a:srgbClr val="FF0000"/>
                </a:solidFill>
              </a:rPr>
              <a:t>&amp; Image</a:t>
            </a:r>
            <a:endParaRPr lang="zh-CN" altLang="en-US" sz="2400" b="1" dirty="0">
              <a:solidFill>
                <a:srgbClr val="FF0000"/>
              </a:solidFill>
            </a:endParaRPr>
          </a:p>
        </p:txBody>
      </p: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E4940081-E94C-5042-64A7-1A7CF8E80849}"/>
              </a:ext>
            </a:extLst>
          </p:cNvPr>
          <p:cNvCxnSpPr>
            <a:cxnSpLocks/>
            <a:stCxn id="16" idx="0"/>
          </p:cNvCxnSpPr>
          <p:nvPr/>
        </p:nvCxnSpPr>
        <p:spPr>
          <a:xfrm>
            <a:off x="8113139" y="3718165"/>
            <a:ext cx="22859" cy="69943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125246E9-7C8D-6424-6FEE-4789006B1061}"/>
              </a:ext>
            </a:extLst>
          </p:cNvPr>
          <p:cNvCxnSpPr>
            <a:cxnSpLocks/>
            <a:stCxn id="16" idx="0"/>
          </p:cNvCxnSpPr>
          <p:nvPr/>
        </p:nvCxnSpPr>
        <p:spPr>
          <a:xfrm flipH="1">
            <a:off x="7387882" y="3718165"/>
            <a:ext cx="72525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14281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>
            <a:extLst>
              <a:ext uri="{FF2B5EF4-FFF2-40B4-BE49-F238E27FC236}">
                <a16:creationId xmlns:a16="http://schemas.microsoft.com/office/drawing/2014/main" id="{47828295-4921-69A7-5CCB-21A1C28B12A9}"/>
              </a:ext>
            </a:extLst>
          </p:cNvPr>
          <p:cNvGrpSpPr/>
          <p:nvPr/>
        </p:nvGrpSpPr>
        <p:grpSpPr>
          <a:xfrm>
            <a:off x="2208847" y="843917"/>
            <a:ext cx="7774305" cy="4983002"/>
            <a:chOff x="1958340" y="830582"/>
            <a:chExt cx="7774305" cy="4983002"/>
          </a:xfrm>
        </p:grpSpPr>
        <p:cxnSp>
          <p:nvCxnSpPr>
            <p:cNvPr id="6" name="直接箭头连接符 5">
              <a:extLst>
                <a:ext uri="{FF2B5EF4-FFF2-40B4-BE49-F238E27FC236}">
                  <a16:creationId xmlns:a16="http://schemas.microsoft.com/office/drawing/2014/main" id="{0A8B9C43-C2C8-3AA0-4801-5A6E921B965E}"/>
                </a:ext>
              </a:extLst>
            </p:cNvPr>
            <p:cNvCxnSpPr/>
            <p:nvPr/>
          </p:nvCxnSpPr>
          <p:spPr>
            <a:xfrm flipH="1">
              <a:off x="2346960" y="5600700"/>
              <a:ext cx="52120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直接箭头连接符 7">
              <a:extLst>
                <a:ext uri="{FF2B5EF4-FFF2-40B4-BE49-F238E27FC236}">
                  <a16:creationId xmlns:a16="http://schemas.microsoft.com/office/drawing/2014/main" id="{7F9BCC60-D070-4929-F26A-C049DEAD3E0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59040" y="2893125"/>
              <a:ext cx="2173605" cy="270757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文本框 9">
                  <a:extLst>
                    <a:ext uri="{FF2B5EF4-FFF2-40B4-BE49-F238E27FC236}">
                      <a16:creationId xmlns:a16="http://schemas.microsoft.com/office/drawing/2014/main" id="{27FE5E8E-7A2F-38B5-D16C-7C40E7B96E3A}"/>
                    </a:ext>
                  </a:extLst>
                </p:cNvPr>
                <p:cNvSpPr txBox="1"/>
                <p:nvPr/>
              </p:nvSpPr>
              <p:spPr>
                <a:xfrm>
                  <a:off x="1958340" y="5074920"/>
                  <a:ext cx="944880" cy="738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𝑒𝑎𝑟𝑡h</m:t>
                            </m:r>
                          </m:sub>
                        </m:sSub>
                      </m:oMath>
                    </m:oMathPara>
                  </a14:m>
                  <a:endParaRPr lang="en-US" altLang="zh-CN" sz="2400" b="0" dirty="0"/>
                </a:p>
                <a:p>
                  <a:endParaRPr lang="zh-CN" altLang="en-US" dirty="0"/>
                </a:p>
              </p:txBody>
            </p:sp>
          </mc:Choice>
          <mc:Fallback xmlns="">
            <p:sp>
              <p:nvSpPr>
                <p:cNvPr id="10" name="文本框 9">
                  <a:extLst>
                    <a:ext uri="{FF2B5EF4-FFF2-40B4-BE49-F238E27FC236}">
                      <a16:creationId xmlns:a16="http://schemas.microsoft.com/office/drawing/2014/main" id="{27FE5E8E-7A2F-38B5-D16C-7C40E7B96E3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58340" y="5074920"/>
                  <a:ext cx="944880" cy="738664"/>
                </a:xfrm>
                <a:prstGeom prst="rect">
                  <a:avLst/>
                </a:prstGeom>
                <a:blipFill>
                  <a:blip r:embed="rId2"/>
                  <a:stretch>
                    <a:fillRect l="-1290" r="-322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文本框 11">
                  <a:extLst>
                    <a:ext uri="{FF2B5EF4-FFF2-40B4-BE49-F238E27FC236}">
                      <a16:creationId xmlns:a16="http://schemas.microsoft.com/office/drawing/2014/main" id="{43F16774-8B2A-0A06-C705-94B2E073EF15}"/>
                    </a:ext>
                  </a:extLst>
                </p:cNvPr>
                <p:cNvSpPr txBox="1"/>
                <p:nvPr/>
              </p:nvSpPr>
              <p:spPr>
                <a:xfrm>
                  <a:off x="8372312" y="2893124"/>
                  <a:ext cx="1021080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𝑒𝑎𝑟𝑡h</m:t>
                            </m:r>
                          </m:sub>
                        </m:sSub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2" name="文本框 11">
                  <a:extLst>
                    <a:ext uri="{FF2B5EF4-FFF2-40B4-BE49-F238E27FC236}">
                      <a16:creationId xmlns:a16="http://schemas.microsoft.com/office/drawing/2014/main" id="{43F16774-8B2A-0A06-C705-94B2E073EF1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72312" y="2893124"/>
                  <a:ext cx="1021080" cy="461665"/>
                </a:xfrm>
                <a:prstGeom prst="rect">
                  <a:avLst/>
                </a:prstGeom>
                <a:blipFill>
                  <a:blip r:embed="rId3"/>
                  <a:stretch>
                    <a:fillRect b="-263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0530E92C-8BF5-7EE3-3165-DEB6E0835AB7}"/>
                </a:ext>
              </a:extLst>
            </p:cNvPr>
            <p:cNvSpPr/>
            <p:nvPr/>
          </p:nvSpPr>
          <p:spPr>
            <a:xfrm>
              <a:off x="7559040" y="830582"/>
              <a:ext cx="99060" cy="4770118"/>
            </a:xfrm>
            <a:prstGeom prst="rect">
              <a:avLst/>
            </a:prstGeom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F955A18F-2B20-2B65-CCBE-3A8DE7589226}"/>
                </a:ext>
              </a:extLst>
            </p:cNvPr>
            <p:cNvSpPr/>
            <p:nvPr/>
          </p:nvSpPr>
          <p:spPr>
            <a:xfrm>
              <a:off x="2273618" y="2141221"/>
              <a:ext cx="5475922" cy="63350"/>
            </a:xfrm>
            <a:prstGeom prst="rect">
              <a:avLst/>
            </a:prstGeom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E5F3D47B-5DC3-4433-0798-2E4907749083}"/>
              </a:ext>
            </a:extLst>
          </p:cNvPr>
          <p:cNvGrpSpPr/>
          <p:nvPr/>
        </p:nvGrpSpPr>
        <p:grpSpPr>
          <a:xfrm>
            <a:off x="5453076" y="706716"/>
            <a:ext cx="2389496" cy="1478279"/>
            <a:chOff x="3697473" y="2074947"/>
            <a:chExt cx="1101207" cy="668253"/>
          </a:xfrm>
        </p:grpSpPr>
        <p:cxnSp>
          <p:nvCxnSpPr>
            <p:cNvPr id="18" name="直接箭头连接符 17">
              <a:extLst>
                <a:ext uri="{FF2B5EF4-FFF2-40B4-BE49-F238E27FC236}">
                  <a16:creationId xmlns:a16="http://schemas.microsoft.com/office/drawing/2014/main" id="{F806035A-2D13-9AC8-9D33-5EF30B62412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338637" y="2127734"/>
              <a:ext cx="1" cy="615466"/>
            </a:xfrm>
            <a:prstGeom prst="straightConnector1">
              <a:avLst/>
            </a:prstGeom>
            <a:ln>
              <a:solidFill>
                <a:srgbClr val="00B050"/>
              </a:solidFill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直接箭头连接符 18">
              <a:extLst>
                <a:ext uri="{FF2B5EF4-FFF2-40B4-BE49-F238E27FC236}">
                  <a16:creationId xmlns:a16="http://schemas.microsoft.com/office/drawing/2014/main" id="{DD0C3776-5C5F-EAF7-CF0F-78E7C5137B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16114" y="2743200"/>
              <a:ext cx="622523" cy="0"/>
            </a:xfrm>
            <a:prstGeom prst="straightConnector1">
              <a:avLst/>
            </a:prstGeom>
            <a:ln>
              <a:solidFill>
                <a:srgbClr val="00B050"/>
              </a:solidFill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直接箭头连接符 19">
              <a:extLst>
                <a:ext uri="{FF2B5EF4-FFF2-40B4-BE49-F238E27FC236}">
                  <a16:creationId xmlns:a16="http://schemas.microsoft.com/office/drawing/2014/main" id="{B9CD9945-435D-C638-F6F1-AEDF1D99685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38638" y="2444636"/>
              <a:ext cx="356213" cy="298564"/>
            </a:xfrm>
            <a:prstGeom prst="straightConnector1">
              <a:avLst/>
            </a:prstGeom>
            <a:ln>
              <a:solidFill>
                <a:srgbClr val="00B050"/>
              </a:solidFill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文本框 20">
                  <a:extLst>
                    <a:ext uri="{FF2B5EF4-FFF2-40B4-BE49-F238E27FC236}">
                      <a16:creationId xmlns:a16="http://schemas.microsoft.com/office/drawing/2014/main" id="{061CA4E6-5091-C70A-2BBA-416720F270DC}"/>
                    </a:ext>
                  </a:extLst>
                </p:cNvPr>
                <p:cNvSpPr txBox="1"/>
                <p:nvPr/>
              </p:nvSpPr>
              <p:spPr>
                <a:xfrm>
                  <a:off x="3909982" y="2074947"/>
                  <a:ext cx="405987" cy="20869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𝑣𝑒𝑙𝑜</m:t>
                            </m:r>
                          </m:sub>
                        </m:sSub>
                      </m:oMath>
                    </m:oMathPara>
                  </a14:m>
                  <a:endParaRPr lang="en-US" altLang="zh-CN" sz="2400" b="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21" name="文本框 20">
                  <a:extLst>
                    <a:ext uri="{FF2B5EF4-FFF2-40B4-BE49-F238E27FC236}">
                      <a16:creationId xmlns:a16="http://schemas.microsoft.com/office/drawing/2014/main" id="{061CA4E6-5091-C70A-2BBA-416720F270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09982" y="2074947"/>
                  <a:ext cx="405987" cy="208695"/>
                </a:xfrm>
                <a:prstGeom prst="rect">
                  <a:avLst/>
                </a:prstGeom>
                <a:blipFill>
                  <a:blip r:embed="rId4"/>
                  <a:stretch>
                    <a:fillRect b="-394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文本框 21">
                  <a:extLst>
                    <a:ext uri="{FF2B5EF4-FFF2-40B4-BE49-F238E27FC236}">
                      <a16:creationId xmlns:a16="http://schemas.microsoft.com/office/drawing/2014/main" id="{0B536E04-8A00-F4B4-959D-9E4DC18E8A0A}"/>
                    </a:ext>
                  </a:extLst>
                </p:cNvPr>
                <p:cNvSpPr txBox="1"/>
                <p:nvPr/>
              </p:nvSpPr>
              <p:spPr>
                <a:xfrm>
                  <a:off x="3697473" y="2489570"/>
                  <a:ext cx="415502" cy="20869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𝑣𝑒𝑙𝑜</m:t>
                            </m:r>
                          </m:sub>
                        </m:sSub>
                      </m:oMath>
                    </m:oMathPara>
                  </a14:m>
                  <a:endParaRPr lang="en-US" altLang="zh-CN" sz="2400" b="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22" name="文本框 21">
                  <a:extLst>
                    <a:ext uri="{FF2B5EF4-FFF2-40B4-BE49-F238E27FC236}">
                      <a16:creationId xmlns:a16="http://schemas.microsoft.com/office/drawing/2014/main" id="{0B536E04-8A00-F4B4-959D-9E4DC18E8A0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97473" y="2489570"/>
                  <a:ext cx="415502" cy="208695"/>
                </a:xfrm>
                <a:prstGeom prst="rect">
                  <a:avLst/>
                </a:prstGeom>
                <a:blipFill>
                  <a:blip r:embed="rId5"/>
                  <a:stretch>
                    <a:fillRect b="-12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文本框 22">
                  <a:extLst>
                    <a:ext uri="{FF2B5EF4-FFF2-40B4-BE49-F238E27FC236}">
                      <a16:creationId xmlns:a16="http://schemas.microsoft.com/office/drawing/2014/main" id="{6E284433-9E3B-456A-ECCB-011C6F4E7AF2}"/>
                    </a:ext>
                  </a:extLst>
                </p:cNvPr>
                <p:cNvSpPr txBox="1"/>
                <p:nvPr/>
              </p:nvSpPr>
              <p:spPr>
                <a:xfrm>
                  <a:off x="4383975" y="2215274"/>
                  <a:ext cx="414705" cy="20869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𝑣𝑒𝑙𝑜</m:t>
                            </m:r>
                          </m:sub>
                        </m:sSub>
                      </m:oMath>
                    </m:oMathPara>
                  </a14:m>
                  <a:endParaRPr lang="en-US" altLang="zh-CN" sz="2400" b="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23" name="文本框 22">
                  <a:extLst>
                    <a:ext uri="{FF2B5EF4-FFF2-40B4-BE49-F238E27FC236}">
                      <a16:creationId xmlns:a16="http://schemas.microsoft.com/office/drawing/2014/main" id="{6E284433-9E3B-456A-ECCB-011C6F4E7AF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83975" y="2215274"/>
                  <a:ext cx="414705" cy="208695"/>
                </a:xfrm>
                <a:prstGeom prst="rect">
                  <a:avLst/>
                </a:prstGeom>
                <a:blipFill>
                  <a:blip r:embed="rId6"/>
                  <a:stretch>
                    <a:fillRect b="-394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55D30591-6878-AED1-93D6-9B77498E6EC6}"/>
              </a:ext>
            </a:extLst>
          </p:cNvPr>
          <p:cNvGrpSpPr/>
          <p:nvPr/>
        </p:nvGrpSpPr>
        <p:grpSpPr>
          <a:xfrm>
            <a:off x="2936302" y="1357687"/>
            <a:ext cx="1629420" cy="2137945"/>
            <a:chOff x="6784812" y="1579002"/>
            <a:chExt cx="1061822" cy="1500277"/>
          </a:xfrm>
        </p:grpSpPr>
        <p:cxnSp>
          <p:nvCxnSpPr>
            <p:cNvPr id="29" name="直接箭头连接符 28">
              <a:extLst>
                <a:ext uri="{FF2B5EF4-FFF2-40B4-BE49-F238E27FC236}">
                  <a16:creationId xmlns:a16="http://schemas.microsoft.com/office/drawing/2014/main" id="{D533F1DD-E4AB-5CE1-12D5-8BBD2A8CF3A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84812" y="2159556"/>
              <a:ext cx="15356" cy="919723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直接箭头连接符 29">
              <a:extLst>
                <a:ext uri="{FF2B5EF4-FFF2-40B4-BE49-F238E27FC236}">
                  <a16:creationId xmlns:a16="http://schemas.microsoft.com/office/drawing/2014/main" id="{97D2D375-507D-3750-20E3-B9A9AE2C6F7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00168" y="2136461"/>
              <a:ext cx="911953" cy="23096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1" name="直接箭头连接符 30">
              <a:extLst>
                <a:ext uri="{FF2B5EF4-FFF2-40B4-BE49-F238E27FC236}">
                  <a16:creationId xmlns:a16="http://schemas.microsoft.com/office/drawing/2014/main" id="{09B7D586-4890-DC8E-9431-69D0B25017D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00168" y="1658750"/>
              <a:ext cx="437109" cy="500805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文本框 31">
                  <a:extLst>
                    <a:ext uri="{FF2B5EF4-FFF2-40B4-BE49-F238E27FC236}">
                      <a16:creationId xmlns:a16="http://schemas.microsoft.com/office/drawing/2014/main" id="{C835D9F4-A51F-9B97-8A08-C78C90276D9D}"/>
                    </a:ext>
                  </a:extLst>
                </p:cNvPr>
                <p:cNvSpPr txBox="1"/>
                <p:nvPr/>
              </p:nvSpPr>
              <p:spPr>
                <a:xfrm>
                  <a:off x="7157748" y="1579002"/>
                  <a:ext cx="576498" cy="32396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𝑐𝑎𝑚</m:t>
                            </m:r>
                          </m:sub>
                        </m:sSub>
                      </m:oMath>
                    </m:oMathPara>
                  </a14:m>
                  <a:endParaRPr lang="en-US" altLang="zh-CN" sz="2400" b="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32" name="文本框 31">
                  <a:extLst>
                    <a:ext uri="{FF2B5EF4-FFF2-40B4-BE49-F238E27FC236}">
                      <a16:creationId xmlns:a16="http://schemas.microsoft.com/office/drawing/2014/main" id="{C835D9F4-A51F-9B97-8A08-C78C90276D9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57748" y="1579002"/>
                  <a:ext cx="576498" cy="323968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文本框 32">
                  <a:extLst>
                    <a:ext uri="{FF2B5EF4-FFF2-40B4-BE49-F238E27FC236}">
                      <a16:creationId xmlns:a16="http://schemas.microsoft.com/office/drawing/2014/main" id="{47C4A247-1E7A-1E37-15D7-DE8C48025775}"/>
                    </a:ext>
                  </a:extLst>
                </p:cNvPr>
                <p:cNvSpPr txBox="1"/>
                <p:nvPr/>
              </p:nvSpPr>
              <p:spPr>
                <a:xfrm>
                  <a:off x="6800167" y="2611993"/>
                  <a:ext cx="578378" cy="32396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𝑐𝑎𝑚</m:t>
                            </m:r>
                          </m:sub>
                        </m:sSub>
                      </m:oMath>
                    </m:oMathPara>
                  </a14:m>
                  <a:endParaRPr lang="en-US" altLang="zh-CN" sz="2400" b="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33" name="文本框 32">
                  <a:extLst>
                    <a:ext uri="{FF2B5EF4-FFF2-40B4-BE49-F238E27FC236}">
                      <a16:creationId xmlns:a16="http://schemas.microsoft.com/office/drawing/2014/main" id="{47C4A247-1E7A-1E37-15D7-DE8C4802577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00167" y="2611993"/>
                  <a:ext cx="578378" cy="323968"/>
                </a:xfrm>
                <a:prstGeom prst="rect">
                  <a:avLst/>
                </a:prstGeom>
                <a:blipFill>
                  <a:blip r:embed="rId8"/>
                  <a:stretch>
                    <a:fillRect b="-1184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文本框 33">
                  <a:extLst>
                    <a:ext uri="{FF2B5EF4-FFF2-40B4-BE49-F238E27FC236}">
                      <a16:creationId xmlns:a16="http://schemas.microsoft.com/office/drawing/2014/main" id="{57CA9F16-DA15-DFB1-78EF-EC5F466DF78A}"/>
                    </a:ext>
                  </a:extLst>
                </p:cNvPr>
                <p:cNvSpPr txBox="1"/>
                <p:nvPr/>
              </p:nvSpPr>
              <p:spPr>
                <a:xfrm>
                  <a:off x="7257809" y="2109311"/>
                  <a:ext cx="588825" cy="32396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𝑐𝑎𝑚</m:t>
                            </m:r>
                          </m:sub>
                        </m:sSub>
                      </m:oMath>
                    </m:oMathPara>
                  </a14:m>
                  <a:endParaRPr lang="en-US" altLang="zh-CN" sz="2400" b="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34" name="文本框 33">
                  <a:extLst>
                    <a:ext uri="{FF2B5EF4-FFF2-40B4-BE49-F238E27FC236}">
                      <a16:creationId xmlns:a16="http://schemas.microsoft.com/office/drawing/2014/main" id="{57CA9F16-DA15-DFB1-78EF-EC5F466DF7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57809" y="2109311"/>
                  <a:ext cx="588825" cy="323968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1" name="文本框 40">
            <a:extLst>
              <a:ext uri="{FF2B5EF4-FFF2-40B4-BE49-F238E27FC236}">
                <a16:creationId xmlns:a16="http://schemas.microsoft.com/office/drawing/2014/main" id="{A88497F6-90BF-69F1-2B41-4074D8F12887}"/>
              </a:ext>
            </a:extLst>
          </p:cNvPr>
          <p:cNvSpPr txBox="1"/>
          <p:nvPr/>
        </p:nvSpPr>
        <p:spPr>
          <a:xfrm>
            <a:off x="2061453" y="941181"/>
            <a:ext cx="24276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</a:rPr>
              <a:t>Virtual Camera</a:t>
            </a:r>
            <a:endParaRPr lang="zh-CN" altLang="en-US" sz="2400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A5E76161-90A4-D15D-77E4-959B2B417239}"/>
              </a:ext>
            </a:extLst>
          </p:cNvPr>
          <p:cNvSpPr txBox="1"/>
          <p:nvPr/>
        </p:nvSpPr>
        <p:spPr>
          <a:xfrm>
            <a:off x="4393257" y="1085673"/>
            <a:ext cx="24276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00B050"/>
                </a:solidFill>
                <a:latin typeface="Times New Roman" panose="02020603050405020304" pitchFamily="18" charset="0"/>
              </a:rPr>
              <a:t>Virtual </a:t>
            </a:r>
            <a:r>
              <a:rPr lang="en-US" altLang="zh-CN" sz="2400" dirty="0" err="1">
                <a:solidFill>
                  <a:srgbClr val="00B050"/>
                </a:solidFill>
                <a:latin typeface="Times New Roman" panose="02020603050405020304" pitchFamily="18" charset="0"/>
              </a:rPr>
              <a:t>Velodyne</a:t>
            </a:r>
            <a:endParaRPr lang="zh-CN" altLang="en-US" sz="2400" dirty="0">
              <a:solidFill>
                <a:srgbClr val="00B050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09523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3B675F2B-8634-2E5E-0195-58619BFF5A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4209" y="3522532"/>
            <a:ext cx="2649870" cy="80008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697A09EA-2DBC-6C28-3568-0943841D8C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3848" y="2582180"/>
            <a:ext cx="2649867" cy="800081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7884A440-C289-1D08-5AF4-7F8256EA75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55" y="1499154"/>
            <a:ext cx="2487409" cy="776308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6F671DA9-0FA6-FD4E-5123-325A3F3143F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131" y="3475739"/>
            <a:ext cx="2571133" cy="776308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4EC54AAB-51A5-E4F4-35E1-C14248FBA53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4209" y="1499154"/>
            <a:ext cx="2649867" cy="880055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A8D43872-E89C-EC7E-6BD6-101FF6CB601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5087" y="1499154"/>
            <a:ext cx="2649867" cy="880055"/>
          </a:xfrm>
          <a:prstGeom prst="rect">
            <a:avLst/>
          </a:prstGeom>
        </p:spPr>
      </p:pic>
      <p:sp>
        <p:nvSpPr>
          <p:cNvPr id="22" name="矩形 21">
            <a:extLst>
              <a:ext uri="{FF2B5EF4-FFF2-40B4-BE49-F238E27FC236}">
                <a16:creationId xmlns:a16="http://schemas.microsoft.com/office/drawing/2014/main" id="{03747A11-50C4-0271-C684-10FA0CAECFE5}"/>
              </a:ext>
            </a:extLst>
          </p:cNvPr>
          <p:cNvSpPr/>
          <p:nvPr/>
        </p:nvSpPr>
        <p:spPr>
          <a:xfrm>
            <a:off x="9631331" y="3185341"/>
            <a:ext cx="1416969" cy="119962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状态更新</a:t>
            </a:r>
            <a:endParaRPr lang="en-US" altLang="zh-CN" dirty="0">
              <a:solidFill>
                <a:schemeClr val="tx1"/>
              </a:solidFill>
            </a:endParaRPr>
          </a:p>
          <a:p>
            <a:pPr algn="ctr"/>
            <a:r>
              <a:rPr lang="zh-CN" altLang="en-US" dirty="0">
                <a:solidFill>
                  <a:schemeClr val="tx1"/>
                </a:solidFill>
              </a:rPr>
              <a:t>轨迹初始化</a:t>
            </a:r>
            <a:endParaRPr lang="en-US" altLang="zh-CN" dirty="0">
              <a:solidFill>
                <a:schemeClr val="tx1"/>
              </a:solidFill>
            </a:endParaRPr>
          </a:p>
          <a:p>
            <a:pPr algn="ctr"/>
            <a:r>
              <a:rPr lang="zh-CN" altLang="en-US" dirty="0">
                <a:solidFill>
                  <a:schemeClr val="tx1"/>
                </a:solidFill>
              </a:rPr>
              <a:t>轨迹终止</a:t>
            </a:r>
            <a:endParaRPr lang="en-US" altLang="zh-CN" dirty="0">
              <a:solidFill>
                <a:schemeClr val="tx1"/>
              </a:solidFill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46F6D5C0-B064-A205-A5A1-396F3B1FF721}"/>
              </a:ext>
            </a:extLst>
          </p:cNvPr>
          <p:cNvSpPr txBox="1"/>
          <p:nvPr/>
        </p:nvSpPr>
        <p:spPr>
          <a:xfrm>
            <a:off x="1214913" y="1129822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3D</a:t>
            </a:r>
            <a:r>
              <a:rPr lang="zh-CN" altLang="en-US" dirty="0"/>
              <a:t>检测器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6277CA96-AFDA-A236-B14C-11479A03BDA5}"/>
              </a:ext>
            </a:extLst>
          </p:cNvPr>
          <p:cNvSpPr txBox="1"/>
          <p:nvPr/>
        </p:nvSpPr>
        <p:spPr>
          <a:xfrm>
            <a:off x="1173051" y="4322613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2D</a:t>
            </a:r>
            <a:r>
              <a:rPr lang="zh-CN" altLang="en-US" dirty="0"/>
              <a:t>检测器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3DFA14AA-30BF-6A7E-33D8-343CC3D453C7}"/>
              </a:ext>
            </a:extLst>
          </p:cNvPr>
          <p:cNvSpPr txBox="1"/>
          <p:nvPr/>
        </p:nvSpPr>
        <p:spPr>
          <a:xfrm>
            <a:off x="3223951" y="2194543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检测阶段融合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3AC0E715-6BB2-D8E2-2220-68F89C30F6E6}"/>
              </a:ext>
            </a:extLst>
          </p:cNvPr>
          <p:cNvSpPr txBox="1"/>
          <p:nvPr/>
        </p:nvSpPr>
        <p:spPr>
          <a:xfrm>
            <a:off x="5564312" y="1129822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第</a:t>
            </a:r>
            <a:r>
              <a:rPr lang="en-US" altLang="zh-CN" dirty="0"/>
              <a:t>1</a:t>
            </a:r>
            <a:r>
              <a:rPr lang="zh-CN" altLang="en-US" dirty="0"/>
              <a:t>阶段匹配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96C8E8ED-46F4-41AC-9D52-F6D0E805CA6C}"/>
              </a:ext>
            </a:extLst>
          </p:cNvPr>
          <p:cNvSpPr txBox="1"/>
          <p:nvPr/>
        </p:nvSpPr>
        <p:spPr>
          <a:xfrm>
            <a:off x="5564312" y="4368130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第</a:t>
            </a:r>
            <a:r>
              <a:rPr lang="en-US" altLang="zh-CN" dirty="0"/>
              <a:t>2</a:t>
            </a:r>
            <a:r>
              <a:rPr lang="zh-CN" altLang="en-US" dirty="0"/>
              <a:t>阶段匹配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16198567-56EC-58AC-ABD9-887D6BFC7854}"/>
              </a:ext>
            </a:extLst>
          </p:cNvPr>
          <p:cNvSpPr txBox="1"/>
          <p:nvPr/>
        </p:nvSpPr>
        <p:spPr>
          <a:xfrm>
            <a:off x="9336854" y="112982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轨迹</a:t>
            </a:r>
          </a:p>
        </p:txBody>
      </p: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5FEA2888-9E9C-D13F-3446-6BDA4439E6D8}"/>
              </a:ext>
            </a:extLst>
          </p:cNvPr>
          <p:cNvCxnSpPr>
            <a:cxnSpLocks/>
          </p:cNvCxnSpPr>
          <p:nvPr/>
        </p:nvCxnSpPr>
        <p:spPr>
          <a:xfrm>
            <a:off x="1662469" y="2287348"/>
            <a:ext cx="1021379" cy="54813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1EDAC383-3182-1F06-42DE-D78795015AF1}"/>
              </a:ext>
            </a:extLst>
          </p:cNvPr>
          <p:cNvCxnSpPr>
            <a:stCxn id="17" idx="0"/>
            <a:endCxn id="11" idx="1"/>
          </p:cNvCxnSpPr>
          <p:nvPr/>
        </p:nvCxnSpPr>
        <p:spPr>
          <a:xfrm flipV="1">
            <a:off x="1752698" y="2982221"/>
            <a:ext cx="931150" cy="49351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1FA80E8C-552F-8DA6-EDC3-A4516E4BE71E}"/>
                  </a:ext>
                </a:extLst>
              </p:cNvPr>
              <p:cNvSpPr txBox="1"/>
              <p:nvPr/>
            </p:nvSpPr>
            <p:spPr>
              <a:xfrm>
                <a:off x="1662469" y="2561413"/>
                <a:ext cx="748282" cy="3742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1FA80E8C-552F-8DA6-EDC3-A4516E4BE7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2469" y="2561413"/>
                <a:ext cx="748282" cy="37427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4F1B69D7-C93F-A328-42B4-F481808853C6}"/>
                  </a:ext>
                </a:extLst>
              </p:cNvPr>
              <p:cNvSpPr txBox="1"/>
              <p:nvPr/>
            </p:nvSpPr>
            <p:spPr>
              <a:xfrm>
                <a:off x="1662469" y="2961487"/>
                <a:ext cx="748282" cy="3742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4F1B69D7-C93F-A328-42B4-F481808853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2469" y="2961487"/>
                <a:ext cx="748282" cy="37427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直接箭头连接符 40">
            <a:extLst>
              <a:ext uri="{FF2B5EF4-FFF2-40B4-BE49-F238E27FC236}">
                <a16:creationId xmlns:a16="http://schemas.microsoft.com/office/drawing/2014/main" id="{B582F9E1-C9DB-AEC2-0971-F964FCCB96F4}"/>
              </a:ext>
            </a:extLst>
          </p:cNvPr>
          <p:cNvCxnSpPr>
            <a:stCxn id="11" idx="3"/>
            <a:endCxn id="19" idx="2"/>
          </p:cNvCxnSpPr>
          <p:nvPr/>
        </p:nvCxnSpPr>
        <p:spPr>
          <a:xfrm flipV="1">
            <a:off x="5333715" y="2379209"/>
            <a:ext cx="1015428" cy="60301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3" name="直接箭头连接符 42">
            <a:extLst>
              <a:ext uri="{FF2B5EF4-FFF2-40B4-BE49-F238E27FC236}">
                <a16:creationId xmlns:a16="http://schemas.microsoft.com/office/drawing/2014/main" id="{83EA58C3-DC1A-BAB7-53C3-480717FC879C}"/>
              </a:ext>
            </a:extLst>
          </p:cNvPr>
          <p:cNvCxnSpPr>
            <a:stCxn id="11" idx="3"/>
            <a:endCxn id="7" idx="0"/>
          </p:cNvCxnSpPr>
          <p:nvPr/>
        </p:nvCxnSpPr>
        <p:spPr>
          <a:xfrm>
            <a:off x="5333715" y="2982221"/>
            <a:ext cx="1015429" cy="5403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文本框 43">
                <a:extLst>
                  <a:ext uri="{FF2B5EF4-FFF2-40B4-BE49-F238E27FC236}">
                    <a16:creationId xmlns:a16="http://schemas.microsoft.com/office/drawing/2014/main" id="{221A2992-0BEA-2862-26C6-4C2AD2B448F1}"/>
                  </a:ext>
                </a:extLst>
              </p:cNvPr>
              <p:cNvSpPr txBox="1"/>
              <p:nvPr/>
            </p:nvSpPr>
            <p:spPr>
              <a:xfrm>
                <a:off x="6073939" y="2592115"/>
                <a:ext cx="676146" cy="3742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4" name="文本框 43">
                <a:extLst>
                  <a:ext uri="{FF2B5EF4-FFF2-40B4-BE49-F238E27FC236}">
                    <a16:creationId xmlns:a16="http://schemas.microsoft.com/office/drawing/2014/main" id="{221A2992-0BEA-2862-26C6-4C2AD2B448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3939" y="2592115"/>
                <a:ext cx="676146" cy="37427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1B3C5724-FBE6-C30B-87A3-57AA2CB7F2CA}"/>
                  </a:ext>
                </a:extLst>
              </p:cNvPr>
              <p:cNvSpPr txBox="1"/>
              <p:nvPr/>
            </p:nvSpPr>
            <p:spPr>
              <a:xfrm>
                <a:off x="6064865" y="2983886"/>
                <a:ext cx="676146" cy="3742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1B3C5724-FBE6-C30B-87A3-57AA2CB7F2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4865" y="2983886"/>
                <a:ext cx="676146" cy="37427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直接箭头连接符 46">
            <a:extLst>
              <a:ext uri="{FF2B5EF4-FFF2-40B4-BE49-F238E27FC236}">
                <a16:creationId xmlns:a16="http://schemas.microsoft.com/office/drawing/2014/main" id="{46415470-2CA1-7A27-BFB2-B6C8F44E6B42}"/>
              </a:ext>
            </a:extLst>
          </p:cNvPr>
          <p:cNvCxnSpPr>
            <a:cxnSpLocks/>
          </p:cNvCxnSpPr>
          <p:nvPr/>
        </p:nvCxnSpPr>
        <p:spPr>
          <a:xfrm>
            <a:off x="7323589" y="2379209"/>
            <a:ext cx="0" cy="11433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本框 48">
                <a:extLst>
                  <a:ext uri="{FF2B5EF4-FFF2-40B4-BE49-F238E27FC236}">
                    <a16:creationId xmlns:a16="http://schemas.microsoft.com/office/drawing/2014/main" id="{2650FB5C-54B3-24E2-3718-9C85649E6210}"/>
                  </a:ext>
                </a:extLst>
              </p:cNvPr>
              <p:cNvSpPr txBox="1"/>
              <p:nvPr/>
            </p:nvSpPr>
            <p:spPr>
              <a:xfrm>
                <a:off x="6647723" y="2766355"/>
                <a:ext cx="7600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sup>
                      </m:sSup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9" name="文本框 48">
                <a:extLst>
                  <a:ext uri="{FF2B5EF4-FFF2-40B4-BE49-F238E27FC236}">
                    <a16:creationId xmlns:a16="http://schemas.microsoft.com/office/drawing/2014/main" id="{2650FB5C-54B3-24E2-3718-9C85649E62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7723" y="2766355"/>
                <a:ext cx="760080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直接箭头连接符 50">
            <a:extLst>
              <a:ext uri="{FF2B5EF4-FFF2-40B4-BE49-F238E27FC236}">
                <a16:creationId xmlns:a16="http://schemas.microsoft.com/office/drawing/2014/main" id="{4CDD5153-050D-302C-92E4-94853EE37080}"/>
              </a:ext>
            </a:extLst>
          </p:cNvPr>
          <p:cNvCxnSpPr>
            <a:stCxn id="20" idx="1"/>
            <a:endCxn id="19" idx="3"/>
          </p:cNvCxnSpPr>
          <p:nvPr/>
        </p:nvCxnSpPr>
        <p:spPr>
          <a:xfrm flipH="1">
            <a:off x="7674076" y="1939182"/>
            <a:ext cx="66101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53" name="直接箭头连接符 52">
            <a:extLst>
              <a:ext uri="{FF2B5EF4-FFF2-40B4-BE49-F238E27FC236}">
                <a16:creationId xmlns:a16="http://schemas.microsoft.com/office/drawing/2014/main" id="{8DB55764-4451-8B09-A16A-185710A0021F}"/>
              </a:ext>
            </a:extLst>
          </p:cNvPr>
          <p:cNvCxnSpPr>
            <a:cxnSpLocks/>
            <a:stCxn id="22" idx="0"/>
            <a:endCxn id="20" idx="2"/>
          </p:cNvCxnSpPr>
          <p:nvPr/>
        </p:nvCxnSpPr>
        <p:spPr>
          <a:xfrm flipH="1" flipV="1">
            <a:off x="9660021" y="2379209"/>
            <a:ext cx="679795" cy="80613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文本框 53">
                <a:extLst>
                  <a:ext uri="{FF2B5EF4-FFF2-40B4-BE49-F238E27FC236}">
                    <a16:creationId xmlns:a16="http://schemas.microsoft.com/office/drawing/2014/main" id="{E9FA9E4F-F000-22DF-8425-4199DD3187A8}"/>
                  </a:ext>
                </a:extLst>
              </p:cNvPr>
              <p:cNvSpPr txBox="1"/>
              <p:nvPr/>
            </p:nvSpPr>
            <p:spPr>
              <a:xfrm>
                <a:off x="9337108" y="2541858"/>
                <a:ext cx="6628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4" name="文本框 53">
                <a:extLst>
                  <a:ext uri="{FF2B5EF4-FFF2-40B4-BE49-F238E27FC236}">
                    <a16:creationId xmlns:a16="http://schemas.microsoft.com/office/drawing/2014/main" id="{E9FA9E4F-F000-22DF-8425-4199DD3187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7108" y="2541858"/>
                <a:ext cx="662810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直接箭头连接符 55">
            <a:extLst>
              <a:ext uri="{FF2B5EF4-FFF2-40B4-BE49-F238E27FC236}">
                <a16:creationId xmlns:a16="http://schemas.microsoft.com/office/drawing/2014/main" id="{7D10F876-093B-BE1A-A400-0B2B0C205207}"/>
              </a:ext>
            </a:extLst>
          </p:cNvPr>
          <p:cNvCxnSpPr>
            <a:cxnSpLocks/>
          </p:cNvCxnSpPr>
          <p:nvPr/>
        </p:nvCxnSpPr>
        <p:spPr>
          <a:xfrm>
            <a:off x="7674076" y="4060272"/>
            <a:ext cx="198594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58" name="直接箭头连接符 57">
            <a:extLst>
              <a:ext uri="{FF2B5EF4-FFF2-40B4-BE49-F238E27FC236}">
                <a16:creationId xmlns:a16="http://schemas.microsoft.com/office/drawing/2014/main" id="{D7087884-5782-E1ED-69A3-852D0E28C1FA}"/>
              </a:ext>
            </a:extLst>
          </p:cNvPr>
          <p:cNvCxnSpPr>
            <a:cxnSpLocks/>
          </p:cNvCxnSpPr>
          <p:nvPr/>
        </p:nvCxnSpPr>
        <p:spPr>
          <a:xfrm>
            <a:off x="7691345" y="2329109"/>
            <a:ext cx="1884463" cy="85623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0" name="直接箭头连接符 59">
            <a:extLst>
              <a:ext uri="{FF2B5EF4-FFF2-40B4-BE49-F238E27FC236}">
                <a16:creationId xmlns:a16="http://schemas.microsoft.com/office/drawing/2014/main" id="{EEBCCBA4-E92E-D2AB-53F0-6395FFFCFA44}"/>
              </a:ext>
            </a:extLst>
          </p:cNvPr>
          <p:cNvCxnSpPr>
            <a:cxnSpLocks/>
          </p:cNvCxnSpPr>
          <p:nvPr/>
        </p:nvCxnSpPr>
        <p:spPr>
          <a:xfrm flipV="1">
            <a:off x="7674076" y="3590121"/>
            <a:ext cx="1994437" cy="875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文本框 61">
                <a:extLst>
                  <a:ext uri="{FF2B5EF4-FFF2-40B4-BE49-F238E27FC236}">
                    <a16:creationId xmlns:a16="http://schemas.microsoft.com/office/drawing/2014/main" id="{7B87C0B5-8B5C-9FC3-450A-37C3DE683109}"/>
                  </a:ext>
                </a:extLst>
              </p:cNvPr>
              <p:cNvSpPr txBox="1"/>
              <p:nvPr/>
            </p:nvSpPr>
            <p:spPr>
              <a:xfrm>
                <a:off x="7819194" y="3259984"/>
                <a:ext cx="15007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𝐼𝑇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sup>
                      </m:sSup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2" name="文本框 61">
                <a:extLst>
                  <a:ext uri="{FF2B5EF4-FFF2-40B4-BE49-F238E27FC236}">
                    <a16:creationId xmlns:a16="http://schemas.microsoft.com/office/drawing/2014/main" id="{7B87C0B5-8B5C-9FC3-450A-37C3DE6831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9194" y="3259984"/>
                <a:ext cx="1500732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文本框 68">
                <a:extLst>
                  <a:ext uri="{FF2B5EF4-FFF2-40B4-BE49-F238E27FC236}">
                    <a16:creationId xmlns:a16="http://schemas.microsoft.com/office/drawing/2014/main" id="{307B4128-3A6D-0005-B96D-7F9120465CA8}"/>
                  </a:ext>
                </a:extLst>
              </p:cNvPr>
              <p:cNvSpPr txBox="1"/>
              <p:nvPr/>
            </p:nvSpPr>
            <p:spPr>
              <a:xfrm>
                <a:off x="7535906" y="2698829"/>
                <a:ext cx="1517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𝐼𝑇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sup>
                      </m:sSup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9" name="文本框 68">
                <a:extLst>
                  <a:ext uri="{FF2B5EF4-FFF2-40B4-BE49-F238E27FC236}">
                    <a16:creationId xmlns:a16="http://schemas.microsoft.com/office/drawing/2014/main" id="{307B4128-3A6D-0005-B96D-7F9120465C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5906" y="2698829"/>
                <a:ext cx="1517660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文本框 70">
                <a:extLst>
                  <a:ext uri="{FF2B5EF4-FFF2-40B4-BE49-F238E27FC236}">
                    <a16:creationId xmlns:a16="http://schemas.microsoft.com/office/drawing/2014/main" id="{7E4B2730-EAF6-D075-E960-57B35EE2F627}"/>
                  </a:ext>
                </a:extLst>
              </p:cNvPr>
              <p:cNvSpPr txBox="1"/>
              <p:nvPr/>
            </p:nvSpPr>
            <p:spPr>
              <a:xfrm>
                <a:off x="8220386" y="4123581"/>
                <a:ext cx="7650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sup>
                      </m:sSup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1" name="文本框 70">
                <a:extLst>
                  <a:ext uri="{FF2B5EF4-FFF2-40B4-BE49-F238E27FC236}">
                    <a16:creationId xmlns:a16="http://schemas.microsoft.com/office/drawing/2014/main" id="{7E4B2730-EAF6-D075-E960-57B35EE2F6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0386" y="4123581"/>
                <a:ext cx="765018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298877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imes New Roman">
      <a:majorFont>
        <a:latin typeface="Times New Roman"/>
        <a:ea typeface="Times New Roman"/>
        <a:cs typeface=""/>
      </a:majorFont>
      <a:minorFont>
        <a:latin typeface="Times New Roman"/>
        <a:ea typeface="Times New Roman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3">
          <a:schemeClr val="dk1"/>
        </a:lnRef>
        <a:fillRef idx="0">
          <a:schemeClr val="dk1"/>
        </a:fillRef>
        <a:effectRef idx="2">
          <a:schemeClr val="dk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630</TotalTime>
  <Words>104</Words>
  <Application>Microsoft Office PowerPoint</Application>
  <PresentationFormat>宽屏</PresentationFormat>
  <Paragraphs>51</Paragraphs>
  <Slides>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</vt:i4>
      </vt:variant>
    </vt:vector>
  </HeadingPairs>
  <TitlesOfParts>
    <vt:vector size="8" baseType="lpstr">
      <vt:lpstr>Arial</vt:lpstr>
      <vt:lpstr>Cambria Math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Jiaye Yang</dc:creator>
  <cp:lastModifiedBy>Jiaye Yang</cp:lastModifiedBy>
  <cp:revision>6</cp:revision>
  <dcterms:created xsi:type="dcterms:W3CDTF">2023-05-10T13:31:00Z</dcterms:created>
  <dcterms:modified xsi:type="dcterms:W3CDTF">2023-05-14T00:50:30Z</dcterms:modified>
</cp:coreProperties>
</file>